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83" r:id="rId2"/>
    <p:sldId id="284" r:id="rId3"/>
    <p:sldId id="2076136957" r:id="rId4"/>
    <p:sldId id="2076136956" r:id="rId5"/>
    <p:sldId id="2076136966" r:id="rId6"/>
    <p:sldId id="2076136967" r:id="rId7"/>
    <p:sldId id="2076136961" r:id="rId8"/>
    <p:sldId id="2076136958" r:id="rId9"/>
    <p:sldId id="2076136964" r:id="rId10"/>
    <p:sldId id="2076136962" r:id="rId11"/>
    <p:sldId id="2076136960" r:id="rId12"/>
    <p:sldId id="2076136965" r:id="rId13"/>
    <p:sldId id="2076136968" r:id="rId14"/>
    <p:sldId id="2076136963" r:id="rId15"/>
    <p:sldId id="2076136959" r:id="rId16"/>
    <p:sldId id="2076136945" r:id="rId17"/>
    <p:sldId id="2076136946" r:id="rId18"/>
    <p:sldId id="2076136947" r:id="rId19"/>
    <p:sldId id="2076136948" r:id="rId20"/>
    <p:sldId id="2076136949" r:id="rId21"/>
    <p:sldId id="2076136950" r:id="rId22"/>
    <p:sldId id="2076136951" r:id="rId23"/>
    <p:sldId id="2076136952" r:id="rId24"/>
    <p:sldId id="2076136953" r:id="rId25"/>
    <p:sldId id="2076136954" r:id="rId26"/>
    <p:sldId id="2076136955" r:id="rId27"/>
    <p:sldId id="269" r:id="rId28"/>
    <p:sldId id="2076136969" r:id="rId29"/>
    <p:sldId id="2076136970" r:id="rId30"/>
    <p:sldId id="2076136973" r:id="rId31"/>
    <p:sldId id="2076136974" r:id="rId32"/>
    <p:sldId id="2076136971" r:id="rId33"/>
    <p:sldId id="2076136972" r:id="rId34"/>
    <p:sldId id="10561" r:id="rId35"/>
    <p:sldId id="280" r:id="rId36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75794BD-052E-BF44-A78B-60BAF52A9CB6}">
          <p14:sldIdLst>
            <p14:sldId id="283"/>
            <p14:sldId id="284"/>
            <p14:sldId id="2076136957"/>
          </p14:sldIdLst>
        </p14:section>
        <p14:section name="Behaviors" id="{4892C48F-2E83-6747-943F-12D0F343796C}">
          <p14:sldIdLst>
            <p14:sldId id="2076136956"/>
            <p14:sldId id="2076136966"/>
            <p14:sldId id="2076136967"/>
            <p14:sldId id="2076136961"/>
          </p14:sldIdLst>
        </p14:section>
        <p14:section name="Converters" id="{EBDE242B-2D35-7545-AF91-6F162AB000FD}">
          <p14:sldIdLst>
            <p14:sldId id="2076136958"/>
            <p14:sldId id="2076136964"/>
            <p14:sldId id="2076136962"/>
          </p14:sldIdLst>
        </p14:section>
        <p14:section name="Effects" id="{8FB63AB2-2231-B847-B6A2-06257B274544}">
          <p14:sldIdLst>
            <p14:sldId id="2076136960"/>
            <p14:sldId id="2076136965"/>
            <p14:sldId id="2076136968"/>
            <p14:sldId id="2076136963"/>
          </p14:sldIdLst>
        </p14:section>
        <p14:section name="Views" id="{2CF29D91-4B4F-744B-A7AD-D344F1CC6F2E}">
          <p14:sldIdLst>
            <p14:sldId id="2076136959"/>
            <p14:sldId id="2076136945"/>
            <p14:sldId id="2076136946"/>
            <p14:sldId id="2076136947"/>
            <p14:sldId id="2076136948"/>
            <p14:sldId id="2076136949"/>
            <p14:sldId id="2076136950"/>
            <p14:sldId id="2076136951"/>
            <p14:sldId id="2076136952"/>
            <p14:sldId id="2076136953"/>
            <p14:sldId id="2076136954"/>
            <p14:sldId id="2076136955"/>
            <p14:sldId id="269"/>
            <p14:sldId id="2076136969"/>
            <p14:sldId id="2076136970"/>
            <p14:sldId id="2076136973"/>
            <p14:sldId id="2076136974"/>
            <p14:sldId id="2076136971"/>
            <p14:sldId id="2076136972"/>
          </p14:sldIdLst>
        </p14:section>
        <p14:section name="Ending" id="{EEEA23C2-700D-1D47-AB5B-5C68187AC3A1}">
          <p14:sldIdLst>
            <p14:sldId id="1056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2B67"/>
    <a:srgbClr val="F6D063"/>
    <a:srgbClr val="FF3654"/>
    <a:srgbClr val="4A0851"/>
    <a:srgbClr val="17202D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1"/>
    <p:restoredTop sz="86397"/>
  </p:normalViewPr>
  <p:slideViewPr>
    <p:cSldViewPr snapToGrid="0" snapToObjects="1">
      <p:cViewPr varScale="1">
        <p:scale>
          <a:sx n="103" d="100"/>
          <a:sy n="103" d="100"/>
        </p:scale>
        <p:origin x="1528" y="176"/>
      </p:cViewPr>
      <p:guideLst>
        <p:guide orient="horz" pos="4320"/>
        <p:guide pos="77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6" d="100"/>
          <a:sy n="156" d="100"/>
        </p:scale>
        <p:origin x="68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emf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55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0052" y="3519588"/>
            <a:ext cx="11887200" cy="7589734"/>
          </a:xfrm>
        </p:spPr>
        <p:txBody>
          <a:bodyPr anchor="t" anchorCtr="0">
            <a:normAutofit/>
          </a:bodyPr>
          <a:lstStyle>
            <a:lvl1pPr algn="l">
              <a:defRPr sz="12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pic>
        <p:nvPicPr>
          <p:cNvPr id="2" name="Gráfico 5">
            <a:extLst>
              <a:ext uri="{FF2B5EF4-FFF2-40B4-BE49-F238E27FC236}">
                <a16:creationId xmlns:a16="http://schemas.microsoft.com/office/drawing/2014/main" id="{F037B520-3928-A744-84D4-4971EB5CA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71" y="3229285"/>
            <a:ext cx="7370912" cy="75581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241CFD7-DD37-DD41-B990-FC4F63366448}"/>
              </a:ext>
            </a:extLst>
          </p:cNvPr>
          <p:cNvSpPr txBox="1"/>
          <p:nvPr userDrawn="1"/>
        </p:nvSpPr>
        <p:spPr>
          <a:xfrm>
            <a:off x="21142411" y="284206"/>
            <a:ext cx="285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#</a:t>
            </a:r>
            <a:r>
              <a:rPr lang="es-ES" b="1" dirty="0" err="1">
                <a:solidFill>
                  <a:schemeClr val="bg1"/>
                </a:solidFill>
              </a:rPr>
              <a:t>MonkeyConf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DFD06C-A1EC-DD4A-8474-31592C6A43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E2D687-ABB0-CF47-80B8-409536D31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DA9E94-1CF6-C846-81ED-1D3C08E93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172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C621BF-0E31-FF4A-BE85-DE96618C03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9328107"/>
            <a:ext cx="9643076" cy="152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s-ES" sz="11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794405"/>
            <a:ext cx="12190412" cy="1246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s-ES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nuestros Sponsors.</a:t>
            </a:r>
          </a:p>
          <a:p>
            <a:pPr algn="ctr">
              <a:lnSpc>
                <a:spcPts val="4500"/>
              </a:lnSpc>
            </a:pPr>
            <a:r>
              <a:rPr lang="es-ES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 ellos el evento no sería posible</a:t>
            </a:r>
            <a:r>
              <a:rPr lang="es-ES" sz="320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741B6F6-6AA7-43DE-8381-46B08501E0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6342" y="3035644"/>
            <a:ext cx="5499100" cy="5638800"/>
          </a:xfrm>
          <a:prstGeom prst="rect">
            <a:avLst/>
          </a:prstGeom>
        </p:spPr>
      </p:pic>
      <p:pic>
        <p:nvPicPr>
          <p:cNvPr id="22" name="Imagen 2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F25E09D-BC7C-4964-A024-C0A1F88500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682" y="6196725"/>
            <a:ext cx="3384741" cy="1121703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3294DEC-4738-4049-A1D6-EF37B87810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01526" y="4612624"/>
            <a:ext cx="2761029" cy="101237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2D4D0B-9261-CA4B-9299-0CF108A486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  <p:pic>
        <p:nvPicPr>
          <p:cNvPr id="4" name="Picture 2" descr="Beezy – creowo">
            <a:extLst>
              <a:ext uri="{FF2B5EF4-FFF2-40B4-BE49-F238E27FC236}">
                <a16:creationId xmlns:a16="http://schemas.microsoft.com/office/drawing/2014/main" id="{5EB6FBA0-882B-8E42-BE77-AD19FC6C77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444" y="7780826"/>
            <a:ext cx="3271979" cy="8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CF9996C-0D8A-664F-B3E6-26BF7BF42F4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98444" y="8861045"/>
            <a:ext cx="3490845" cy="1228424"/>
          </a:xfrm>
          <a:prstGeom prst="rect">
            <a:avLst/>
          </a:prstGeom>
        </p:spPr>
      </p:pic>
      <p:pic>
        <p:nvPicPr>
          <p:cNvPr id="3" name="Imagen 2" descr="Imagen que contiene firmar, dibujo, alimentos, gente&#10;&#10;Descripción generada automáticamente">
            <a:extLst>
              <a:ext uri="{FF2B5EF4-FFF2-40B4-BE49-F238E27FC236}">
                <a16:creationId xmlns:a16="http://schemas.microsoft.com/office/drawing/2014/main" id="{9EF567A3-63A6-C445-A106-59D3B96A60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43" y="10478772"/>
            <a:ext cx="3490845" cy="8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FFA6D-0FD0-D448-BE54-9F0FEDE17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26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174640" y="9211559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SPONSORS</a:t>
            </a:r>
          </a:p>
        </p:txBody>
      </p:sp>
      <p:pic>
        <p:nvPicPr>
          <p:cNvPr id="16" name="Imagen 1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F44FF0-4DF6-42B4-9497-736CEA606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13" y="10497089"/>
            <a:ext cx="3384741" cy="1121703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C32620E-5C24-4F75-AE41-2D7BC5070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5840" y="10497089"/>
            <a:ext cx="2761029" cy="1012377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7DC1C49-29ED-46D3-851A-982468F23E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6180" y="2097208"/>
            <a:ext cx="4865195" cy="625887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F18F32CE-6011-41DC-9E58-7E05B67B2425}"/>
              </a:ext>
            </a:extLst>
          </p:cNvPr>
          <p:cNvSpPr/>
          <p:nvPr userDrawn="1"/>
        </p:nvSpPr>
        <p:spPr>
          <a:xfrm>
            <a:off x="10135055" y="9962061"/>
            <a:ext cx="3732740" cy="108189"/>
          </a:xfrm>
          <a:prstGeom prst="rect">
            <a:avLst/>
          </a:prstGeom>
          <a:solidFill>
            <a:srgbClr val="F6D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A3F5A3-85BA-DB43-86E2-7524D6A5F3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  <p:pic>
        <p:nvPicPr>
          <p:cNvPr id="1026" name="Picture 2" descr="Beezy – creowo">
            <a:extLst>
              <a:ext uri="{FF2B5EF4-FFF2-40B4-BE49-F238E27FC236}">
                <a16:creationId xmlns:a16="http://schemas.microsoft.com/office/drawing/2014/main" id="{38EAE3E4-EF1C-DF43-BCF3-C6B072A4B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8" y="10657503"/>
            <a:ext cx="3271979" cy="8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505E961-EF66-A743-9E1D-C28DF5B811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08721" y="10281042"/>
            <a:ext cx="3490845" cy="1228424"/>
          </a:xfrm>
          <a:prstGeom prst="rect">
            <a:avLst/>
          </a:prstGeom>
        </p:spPr>
      </p:pic>
      <p:pic>
        <p:nvPicPr>
          <p:cNvPr id="4" name="Imagen 3" descr="Imagen que contiene firmar, dibujo, alimentos, gente&#10;&#10;Descripción generada automáticamente">
            <a:extLst>
              <a:ext uri="{FF2B5EF4-FFF2-40B4-BE49-F238E27FC236}">
                <a16:creationId xmlns:a16="http://schemas.microsoft.com/office/drawing/2014/main" id="{BA17D366-3D90-5246-BEF6-5C19FBCBCBE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610" y="10733146"/>
            <a:ext cx="3490845" cy="8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3">
            <a:extLst>
              <a:ext uri="{FF2B5EF4-FFF2-40B4-BE49-F238E27FC236}">
                <a16:creationId xmlns:a16="http://schemas.microsoft.com/office/drawing/2014/main" id="{009D0C4E-5CF4-5D4B-A47B-A4A805A2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940" y="10368337"/>
            <a:ext cx="900000" cy="900000"/>
          </a:xfrm>
          <a:prstGeom prst="rect">
            <a:avLst/>
          </a:prstGeom>
          <a:noFill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C8FD6AD-2052-BD48-BAB5-CE3A7A3B86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488940" y="11555017"/>
            <a:ext cx="900000" cy="900000"/>
          </a:xfrm>
          <a:prstGeom prst="rect">
            <a:avLst/>
          </a:prstGeom>
        </p:spPr>
      </p:pic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270738"/>
            <a:ext cx="13540765" cy="1229645"/>
          </a:xfrm>
        </p:spPr>
        <p:txBody>
          <a:bodyPr>
            <a:noAutofit/>
          </a:bodyPr>
          <a:lstStyle>
            <a:lvl1pPr marL="0" indent="0">
              <a:buNone/>
              <a:defRPr sz="9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5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55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2E84D5-48F2-B642-A634-A62FFE7FD1D5}"/>
              </a:ext>
            </a:extLst>
          </p:cNvPr>
          <p:cNvSpPr txBox="1"/>
          <p:nvPr userDrawn="1"/>
        </p:nvSpPr>
        <p:spPr>
          <a:xfrm>
            <a:off x="20401005" y="127274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C15BF6-6013-3A4A-A368-47B57A2994BE}"/>
              </a:ext>
            </a:extLst>
          </p:cNvPr>
          <p:cNvSpPr txBox="1"/>
          <p:nvPr userDrawn="1"/>
        </p:nvSpPr>
        <p:spPr>
          <a:xfrm>
            <a:off x="21142411" y="284206"/>
            <a:ext cx="285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#</a:t>
            </a:r>
            <a:r>
              <a:rPr lang="es-ES" b="1" dirty="0" err="1">
                <a:solidFill>
                  <a:schemeClr val="bg1"/>
                </a:solidFill>
              </a:rPr>
              <a:t>MonkeyConf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7E0A1D-1D8B-402A-ABEB-D7EEABF943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682233" y="2015821"/>
            <a:ext cx="13718683" cy="96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500FA2-F632-214E-BC37-849FF9B73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9135497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F5F4AE6-FF19-4860-BD42-C7F26F735CD1}"/>
              </a:ext>
            </a:extLst>
          </p:cNvPr>
          <p:cNvSpPr txBox="1">
            <a:spLocks/>
          </p:cNvSpPr>
          <p:nvPr userDrawn="1"/>
        </p:nvSpPr>
        <p:spPr>
          <a:xfrm>
            <a:off x="13560724" y="2937956"/>
            <a:ext cx="9830481" cy="8172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B1207-A3C8-1645-8591-8ADAF84EB0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C8761E-C49D-3E47-AF17-690935D6B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75C34A-AA45-D24A-A869-8D64F15581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3E7B8D-2D25-A945-862C-D90724EF70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84" r:id="rId3"/>
    <p:sldLayoutId id="2147483682" r:id="rId4"/>
    <p:sldLayoutId id="2147483690" r:id="rId5"/>
    <p:sldLayoutId id="2147483683" r:id="rId6"/>
    <p:sldLayoutId id="2147483687" r:id="rId7"/>
    <p:sldLayoutId id="2147483685" r:id="rId8"/>
    <p:sldLayoutId id="2147483688" r:id="rId9"/>
    <p:sldLayoutId id="2147483686" r:id="rId10"/>
    <p:sldLayoutId id="2147483678" r:id="rId11"/>
    <p:sldLayoutId id="2147483679" r:id="rId12"/>
    <p:sldLayoutId id="2147483674" r:id="rId13"/>
    <p:sldLayoutId id="2147483689" r:id="rId14"/>
    <p:sldLayoutId id="2147483692" r:id="rId15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26" Type="http://schemas.openxmlformats.org/officeDocument/2006/relationships/image" Target="../media/image62.png"/><Relationship Id="rId3" Type="http://schemas.openxmlformats.org/officeDocument/2006/relationships/image" Target="../media/image39.jpeg"/><Relationship Id="rId21" Type="http://schemas.openxmlformats.org/officeDocument/2006/relationships/image" Target="../media/image57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5" Type="http://schemas.openxmlformats.org/officeDocument/2006/relationships/image" Target="../media/image61.png"/><Relationship Id="rId2" Type="http://schemas.openxmlformats.org/officeDocument/2006/relationships/image" Target="../media/image38.png"/><Relationship Id="rId16" Type="http://schemas.openxmlformats.org/officeDocument/2006/relationships/image" Target="../media/image52.jpeg"/><Relationship Id="rId20" Type="http://schemas.openxmlformats.org/officeDocument/2006/relationships/image" Target="../media/image56.jpeg"/><Relationship Id="rId29" Type="http://schemas.openxmlformats.org/officeDocument/2006/relationships/image" Target="../media/image6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24" Type="http://schemas.openxmlformats.org/officeDocument/2006/relationships/image" Target="../media/image60.jpeg"/><Relationship Id="rId5" Type="http://schemas.openxmlformats.org/officeDocument/2006/relationships/image" Target="../media/image41.jpeg"/><Relationship Id="rId15" Type="http://schemas.openxmlformats.org/officeDocument/2006/relationships/image" Target="../media/image51.jpe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jpeg"/><Relationship Id="rId19" Type="http://schemas.openxmlformats.org/officeDocument/2006/relationships/image" Target="../media/image55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png"/><Relationship Id="rId22" Type="http://schemas.openxmlformats.org/officeDocument/2006/relationships/image" Target="../media/image58.jpeg"/><Relationship Id="rId27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Toolkit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converters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706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Effects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54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Effects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Effects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to be </a:t>
            </a:r>
            <a:r>
              <a:rPr lang="es-ES" dirty="0" err="1"/>
              <a:t>customized</a:t>
            </a:r>
            <a:r>
              <a:rPr lang="es-ES" dirty="0"/>
              <a:t>, and are </a:t>
            </a:r>
            <a:r>
              <a:rPr lang="es-ES" dirty="0" err="1"/>
              <a:t>typically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styling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:</a:t>
            </a:r>
          </a:p>
          <a:p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IconTintColorEffect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RemoveBorderEffect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SafeAreaEffect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SelectAllTextEffect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42076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Effects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271FDA-ADDD-AA46-8109-BE247C67F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85" y="2904866"/>
            <a:ext cx="5234135" cy="9961740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9E3C1EB-6B4A-A749-B732-EEAEAEB56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51" y="2904867"/>
            <a:ext cx="5234135" cy="99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830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effects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081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Views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300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AvatarView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43088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ColorTheme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="{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x:Static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xct:ColorTheme.Jungle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FontSize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="Medium”&gt;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xct:AvatarView.Source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&lt;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UriImageSource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Uri="{Binding Source}" /&gt;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&lt;/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xct:AvatarView.Source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0489952-0C23-BC4A-B5ED-BD6A7D9DF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2980015"/>
            <a:ext cx="4762500" cy="84709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AvatarView</a:t>
            </a:r>
            <a:r>
              <a:rPr lang="es-ES" dirty="0"/>
              <a:t> </a:t>
            </a:r>
            <a:r>
              <a:rPr lang="es-ES" dirty="0" err="1"/>
              <a:t>represents</a:t>
            </a:r>
            <a:r>
              <a:rPr lang="es-ES" dirty="0"/>
              <a:t> a </a:t>
            </a:r>
            <a:r>
              <a:rPr lang="es-ES" dirty="0" err="1"/>
              <a:t>user's</a:t>
            </a:r>
            <a:r>
              <a:rPr lang="es-ES" dirty="0"/>
              <a:t> </a:t>
            </a:r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initials</a:t>
            </a:r>
            <a:r>
              <a:rPr lang="es-ES" dirty="0"/>
              <a:t> and a </a:t>
            </a:r>
            <a:r>
              <a:rPr lang="es-ES" dirty="0" err="1"/>
              <a:t>generated</a:t>
            </a:r>
            <a:r>
              <a:rPr lang="es-ES" dirty="0"/>
              <a:t> </a:t>
            </a:r>
            <a:r>
              <a:rPr lang="es-ES" dirty="0" err="1"/>
              <a:t>background</a:t>
            </a:r>
            <a:r>
              <a:rPr lang="es-ES" dirty="0"/>
              <a:t> color.</a:t>
            </a:r>
          </a:p>
        </p:txBody>
      </p:sp>
    </p:spTree>
    <p:extLst>
      <p:ext uri="{BB962C8B-B14F-4D97-AF65-F5344CB8AC3E}">
        <p14:creationId xmlns:p14="http://schemas.microsoft.com/office/powerpoint/2010/main" val="18721307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BadgeView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38779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xct:BadgeView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Text="1"&gt;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&lt;Label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BadgeView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xct:BadgeView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View </a:t>
            </a:r>
            <a:r>
              <a:rPr lang="es-ES" dirty="0" err="1"/>
              <a:t>used</a:t>
            </a:r>
            <a:r>
              <a:rPr lang="es-ES" dirty="0"/>
              <a:t> to </a:t>
            </a:r>
            <a:r>
              <a:rPr lang="es-ES" dirty="0" err="1"/>
              <a:t>used</a:t>
            </a:r>
            <a:r>
              <a:rPr lang="es-ES" dirty="0"/>
              <a:t> to </a:t>
            </a:r>
            <a:r>
              <a:rPr lang="es-ES" dirty="0" err="1"/>
              <a:t>notify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status of </a:t>
            </a:r>
            <a:r>
              <a:rPr lang="es-ES" dirty="0" err="1"/>
              <a:t>something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41C647-6787-E14B-B283-F7AF8A87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967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142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GravatarImageSource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44319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&lt;Image&gt;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xct:GravatarImageSource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Email="{Binding Email}"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Size="{Binding Size}"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CachingEnabled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EnableCache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&lt;/Image&gt;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GravatarImageSource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</a:t>
            </a:r>
            <a:r>
              <a:rPr lang="es-ES" dirty="0" err="1"/>
              <a:t>easily</a:t>
            </a:r>
            <a:r>
              <a:rPr lang="es-ES" dirty="0"/>
              <a:t> </a:t>
            </a:r>
            <a:r>
              <a:rPr lang="es-ES" dirty="0" err="1"/>
              <a:t>utilize</a:t>
            </a:r>
            <a:r>
              <a:rPr lang="es-ES" dirty="0"/>
              <a:t> a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Gravatar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Gravatar.com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nothing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email </a:t>
            </a:r>
            <a:r>
              <a:rPr lang="es-ES" dirty="0" err="1"/>
              <a:t>address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C359C47-325E-5140-9892-4AA7E25E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897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872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Expander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8863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IsEnabled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IsEnabled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xct:Expander.Header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&lt;Label Text="Nested expander"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="30"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FontAttributes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="Bold"/&gt;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xct:Expander.Header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xct:Expander.ContentTemplate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Spacing="0" Margin="10" Padding="1"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="Black"&gt;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="50" Color="White"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="50" Color="Red"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="50" Color="White"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xct:Expander.ContentTemplate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Expander</a:t>
            </a:r>
            <a:r>
              <a:rPr lang="es-ES" dirty="0"/>
              <a:t> control </a:t>
            </a: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expandable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 to host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content</a:t>
            </a:r>
            <a:r>
              <a:rPr lang="es-ES" dirty="0"/>
              <a:t>.</a:t>
            </a:r>
          </a:p>
        </p:txBody>
      </p:sp>
      <p:pic>
        <p:nvPicPr>
          <p:cNvPr id="6" name="Imagen 5" descr="Imagen que contiene Carta&#10;&#10;Descripción generada automáticamente">
            <a:extLst>
              <a:ext uri="{FF2B5EF4-FFF2-40B4-BE49-F238E27FC236}">
                <a16:creationId xmlns:a16="http://schemas.microsoft.com/office/drawing/2014/main" id="{6B0C1717-0923-444F-8AC7-AAA8E754C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25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95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MediaElement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4985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xct:MediaElement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mediaElement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Source="https://sec.ch9.ms/ch9/5d93/a1eab4bf-3288-4faf-81c4-294402a85d93/XamarinShow_mid.mp4"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ShowsPlaybackControls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="True"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MediaOpened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OnMediaOpened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MediaFailed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OnMediaFailed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MediaEnded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OnMediaEnded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SeekCompleted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OnSeekCompleted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MediaElement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view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playing</a:t>
            </a:r>
            <a:r>
              <a:rPr lang="es-ES" dirty="0"/>
              <a:t> video and audio.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5EBD201-47A0-9F45-998C-3A6328C2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860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140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RangeSlider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8863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RangeSlider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MaximumValue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="10"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MinimumValue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="-10"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="0.01"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LowerValue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="-10"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="10”&gt;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xct:RangeSlider.LowerThumbView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&lt;Label Text="L"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IsVisible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IsToggled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Source={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x:Reference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LowerThumbViewSwitch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}}" /&gt;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xct:RangeSlider.LowerThumbView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xct:RangeSlider.UpperThumbView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&lt;Label Text="U"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IsVisible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IsToggled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Source={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x:Reference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UpperThumbViewSwitch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}}" /&gt;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xct:RangeSlider.UpperThumbView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2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RangeSlider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slider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thumbs</a:t>
            </a:r>
            <a:r>
              <a:rPr lang="es-ES" dirty="0"/>
              <a:t> </a:t>
            </a:r>
            <a:r>
              <a:rPr lang="es-ES" dirty="0" err="1"/>
              <a:t>allowing</a:t>
            </a:r>
            <a:r>
              <a:rPr lang="es-ES" dirty="0"/>
              <a:t> to </a:t>
            </a:r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numeric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9E8FCD0-1335-B14D-AECC-DD5A0676A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680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196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SnackBar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9417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Message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GenerateLongText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List&lt;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SnackBarActionOptions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SnackBarActionOptions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 = "Action1",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Action = () =&gt;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Debug.WriteLine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("1");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Task.CompletedTask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SnackBarActionOptions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 = "Action2",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Action = () =&gt;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Debug.WriteLine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("2");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Task.CompletedTask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options =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Duration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TimeSpan.FromMilliseconds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(5000),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Actions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result = await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this.DisplaySnackBarAsync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(options);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Show </a:t>
            </a:r>
            <a:r>
              <a:rPr lang="es-ES" dirty="0" err="1"/>
              <a:t>SnackBar</a:t>
            </a:r>
            <a:r>
              <a:rPr lang="es-ES" dirty="0"/>
              <a:t>, </a:t>
            </a:r>
            <a:r>
              <a:rPr lang="es-ES" dirty="0" err="1"/>
              <a:t>Toast</a:t>
            </a:r>
            <a:r>
              <a:rPr lang="es-ES" dirty="0"/>
              <a:t> etc.</a:t>
            </a:r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4E268BE8-734D-1944-ABF8-8BFD6DADF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3103264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5573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StateLayout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6647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xct:StateLayout.StateViews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StateKey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="Loading"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ActivityIndicator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Color="#1abc9c"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IsRunning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MainState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Converter={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StateToBooleanConverter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ConverterParameter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x:Static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xct:LayoutState.Loading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 Text="Loading..."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xct:StateLayout.StateViews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 </a:t>
            </a:r>
            <a:r>
              <a:rPr lang="es-ES" dirty="0" err="1"/>
              <a:t>collection</a:t>
            </a:r>
            <a:r>
              <a:rPr lang="es-ES" dirty="0"/>
              <a:t> of </a:t>
            </a:r>
            <a:r>
              <a:rPr lang="es-ES" dirty="0" err="1"/>
              <a:t>attached</a:t>
            </a:r>
            <a:r>
              <a:rPr lang="es-ES" dirty="0"/>
              <a:t> </a:t>
            </a:r>
            <a:r>
              <a:rPr lang="es-ES" dirty="0" err="1"/>
              <a:t>properties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let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specify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more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views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of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layouts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0D77F9C2-17DB-BA4C-86FC-1052BC64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764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SideMenuView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94795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SideMenuView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&lt;!--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Orientation="Horizontal"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="Gold"&gt;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&lt;Button Style="{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BaseMenuButtonStyle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Clicked="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OnLeftButtonClicked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&lt;Button Style="{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BaseMenuButtonStyle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EndAndExpand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Clicked="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OnRightButtonClicked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&lt;!--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="Orange"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xct:SideMenuView.Position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xct:SideMenuView.MenuWidthPercentage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=".5"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&lt;!--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LightGreen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xct:SideMenuView.Position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xct:SideMenuView.MenuWidthPercentage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=".3"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SideMenuView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simple and flexible </a:t>
            </a:r>
            <a:r>
              <a:rPr lang="es-ES" dirty="0" err="1"/>
              <a:t>Right</a:t>
            </a:r>
            <a:r>
              <a:rPr lang="es-ES" dirty="0"/>
              <a:t>/</a:t>
            </a:r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menu</a:t>
            </a:r>
            <a:r>
              <a:rPr lang="es-ES" dirty="0"/>
              <a:t> control.</a:t>
            </a: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B4EAEF7E-FF8F-A846-879F-DB8C578E2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037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84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Shield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38779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xct:Shield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Subject="IDE"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Status="2019"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Color="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DodgerBlue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Margin="2,0" /&gt;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l"/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Shields</a:t>
            </a:r>
            <a:r>
              <a:rPr lang="es-ES" dirty="0"/>
              <a:t> can show </a:t>
            </a:r>
            <a:r>
              <a:rPr lang="es-ES" dirty="0" err="1"/>
              <a:t>some</a:t>
            </a:r>
            <a:r>
              <a:rPr lang="es-ES" dirty="0"/>
              <a:t> status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-to-</a:t>
            </a:r>
            <a:r>
              <a:rPr lang="es-ES" dirty="0" err="1"/>
              <a:t>action</a:t>
            </a:r>
            <a:r>
              <a:rPr lang="es-ES" dirty="0"/>
              <a:t> in a </a:t>
            </a:r>
            <a:r>
              <a:rPr lang="es-ES" dirty="0" err="1"/>
              <a:t>badge-like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4751A3A-52F9-E941-9B37-F479F9C73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94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TabView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9417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TabStripPlacement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="Bottom"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TabStripBackgroundColor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="Blue"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TabStripHeight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="60"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TabIndicatorColor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TabContentBackgroundColor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Icon="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triangle.png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Text="Tab 1"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TextColorSelected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="12"&gt;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&lt;Grid 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="Gray"&gt;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Text="TabContent1" /&gt;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&lt;/Grid&gt;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Icon="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circle.png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Text="Tab 2"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TextColorSelected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="12"&gt;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&lt;Grid&gt;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    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Text="TabContent2" /&gt;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&lt;/Grid&gt;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Shields</a:t>
            </a:r>
            <a:r>
              <a:rPr lang="es-ES" dirty="0"/>
              <a:t> can show </a:t>
            </a:r>
            <a:r>
              <a:rPr lang="es-ES" dirty="0" err="1"/>
              <a:t>some</a:t>
            </a:r>
            <a:r>
              <a:rPr lang="es-ES" dirty="0"/>
              <a:t> status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-to-</a:t>
            </a:r>
            <a:r>
              <a:rPr lang="es-ES" dirty="0" err="1"/>
              <a:t>action</a:t>
            </a:r>
            <a:r>
              <a:rPr lang="es-ES" dirty="0"/>
              <a:t> in a </a:t>
            </a:r>
            <a:r>
              <a:rPr lang="es-ES" dirty="0" err="1"/>
              <a:t>badge-like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</a:t>
            </a:r>
          </a:p>
        </p:txBody>
      </p:sp>
      <p:pic>
        <p:nvPicPr>
          <p:cNvPr id="5" name="Imagen 4" descr="Imagen que contiene Gráfico, Gráfico de rectángulos&#10;&#10;Descripción generada automáticamente">
            <a:extLst>
              <a:ext uri="{FF2B5EF4-FFF2-40B4-BE49-F238E27FC236}">
                <a16:creationId xmlns:a16="http://schemas.microsoft.com/office/drawing/2014/main" id="{3DE82401-82C9-3A43-B6C4-3418567E8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25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829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controls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6719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¿How to use the XCT?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toolkit</a:t>
            </a:r>
            <a:r>
              <a:rPr lang="es-ES" sz="4400" dirty="0"/>
              <a:t> </a:t>
            </a:r>
            <a:r>
              <a:rPr lang="es-ES" sz="4400" dirty="0" err="1"/>
              <a:t>is</a:t>
            </a:r>
            <a:r>
              <a:rPr lang="es-ES" sz="4400" dirty="0"/>
              <a:t> </a:t>
            </a:r>
            <a:r>
              <a:rPr lang="es-ES" sz="4400" dirty="0" err="1"/>
              <a:t>available</a:t>
            </a:r>
            <a:r>
              <a:rPr lang="es-ES" sz="4400" dirty="0"/>
              <a:t> </a:t>
            </a:r>
            <a:r>
              <a:rPr lang="es-ES" sz="4400" dirty="0" err="1"/>
              <a:t>via</a:t>
            </a:r>
            <a:r>
              <a:rPr lang="es-ES" sz="4400" dirty="0"/>
              <a:t> </a:t>
            </a:r>
            <a:r>
              <a:rPr lang="es-ES" sz="4400" dirty="0" err="1"/>
              <a:t>NuGet</a:t>
            </a:r>
            <a:r>
              <a:rPr lang="es-ES" sz="4400" dirty="0"/>
              <a:t>, and </a:t>
            </a:r>
            <a:r>
              <a:rPr lang="es-ES" sz="4400" dirty="0" err="1"/>
              <a:t>should</a:t>
            </a:r>
            <a:r>
              <a:rPr lang="es-ES" sz="4400" dirty="0"/>
              <a:t> be </a:t>
            </a:r>
            <a:r>
              <a:rPr lang="es-ES" sz="4400" dirty="0" err="1"/>
              <a:t>installed</a:t>
            </a:r>
            <a:r>
              <a:rPr lang="es-ES" sz="4400" dirty="0"/>
              <a:t> </a:t>
            </a:r>
            <a:r>
              <a:rPr lang="es-ES" sz="4400" dirty="0" err="1"/>
              <a:t>into</a:t>
            </a:r>
            <a:r>
              <a:rPr lang="es-ES" sz="4400" dirty="0"/>
              <a:t>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your</a:t>
            </a:r>
            <a:r>
              <a:rPr lang="es-ES" sz="4400" dirty="0"/>
              <a:t> </a:t>
            </a:r>
            <a:r>
              <a:rPr lang="es-ES" sz="4400" dirty="0" err="1"/>
              <a:t>projects</a:t>
            </a:r>
            <a:r>
              <a:rPr lang="es-ES" sz="4400" dirty="0"/>
              <a:t>:</a:t>
            </a:r>
          </a:p>
          <a:p>
            <a:endParaRPr lang="es-ES" sz="4400" dirty="0"/>
          </a:p>
          <a:p>
            <a:endParaRPr lang="es-ES" sz="4400" dirty="0"/>
          </a:p>
          <a:p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Xamarin</a:t>
            </a:r>
            <a:r>
              <a:rPr lang="es-ES" sz="4400" dirty="0"/>
              <a:t> </a:t>
            </a:r>
            <a:r>
              <a:rPr lang="es-ES" sz="4400" dirty="0" err="1"/>
              <a:t>Comunity</a:t>
            </a:r>
            <a:r>
              <a:rPr lang="es-ES" sz="4400" dirty="0"/>
              <a:t> </a:t>
            </a:r>
            <a:r>
              <a:rPr lang="es-ES" sz="4400" dirty="0" err="1"/>
              <a:t>Toolkit</a:t>
            </a:r>
            <a:r>
              <a:rPr lang="es-ES" sz="4400" dirty="0"/>
              <a:t> </a:t>
            </a:r>
            <a:r>
              <a:rPr lang="es-ES" sz="4400" dirty="0" err="1"/>
              <a:t>also</a:t>
            </a:r>
            <a:r>
              <a:rPr lang="es-ES" sz="4400" dirty="0"/>
              <a:t> </a:t>
            </a:r>
            <a:r>
              <a:rPr lang="es-ES" sz="4400" dirty="0" err="1"/>
              <a:t>include</a:t>
            </a:r>
            <a:r>
              <a:rPr lang="es-ES" sz="4400" dirty="0"/>
              <a:t> C# </a:t>
            </a:r>
            <a:r>
              <a:rPr lang="es-ES" sz="4400" dirty="0" err="1"/>
              <a:t>markup</a:t>
            </a:r>
            <a:r>
              <a:rPr lang="es-ES" sz="4400" dirty="0"/>
              <a:t>.</a:t>
            </a:r>
          </a:p>
          <a:p>
            <a:r>
              <a:rPr lang="es-ES" sz="4400" dirty="0"/>
              <a:t>C# </a:t>
            </a:r>
            <a:r>
              <a:rPr lang="es-ES" sz="4400" dirty="0" err="1"/>
              <a:t>markup</a:t>
            </a:r>
            <a:r>
              <a:rPr lang="es-ES" sz="4400" dirty="0"/>
              <a:t> </a:t>
            </a:r>
            <a:r>
              <a:rPr lang="es-ES" sz="4400" dirty="0" err="1"/>
              <a:t>is</a:t>
            </a:r>
            <a:r>
              <a:rPr lang="es-ES" sz="4400" dirty="0"/>
              <a:t> </a:t>
            </a:r>
            <a:r>
              <a:rPr lang="es-ES" sz="4400" dirty="0" err="1"/>
              <a:t>an</a:t>
            </a:r>
            <a:r>
              <a:rPr lang="es-ES" sz="4400" dirty="0"/>
              <a:t> </a:t>
            </a:r>
            <a:r>
              <a:rPr lang="es-ES" sz="4400" dirty="0" err="1"/>
              <a:t>opt</a:t>
            </a:r>
            <a:r>
              <a:rPr lang="es-ES" sz="4400" dirty="0"/>
              <a:t>-in set of </a:t>
            </a:r>
            <a:r>
              <a:rPr lang="es-ES" sz="4400" dirty="0" err="1"/>
              <a:t>fluent</a:t>
            </a:r>
            <a:r>
              <a:rPr lang="es-ES" sz="4400" dirty="0"/>
              <a:t> </a:t>
            </a:r>
            <a:r>
              <a:rPr lang="es-ES" sz="4400" dirty="0" err="1"/>
              <a:t>helper</a:t>
            </a:r>
            <a:r>
              <a:rPr lang="es-ES" sz="4400" dirty="0"/>
              <a:t> </a:t>
            </a:r>
            <a:r>
              <a:rPr lang="es-ES" sz="4400" dirty="0" err="1"/>
              <a:t>methods</a:t>
            </a:r>
            <a:r>
              <a:rPr lang="es-ES" sz="4400" dirty="0"/>
              <a:t> and </a:t>
            </a:r>
            <a:r>
              <a:rPr lang="es-ES" sz="4400" dirty="0" err="1"/>
              <a:t>classes</a:t>
            </a:r>
            <a:r>
              <a:rPr lang="es-ES" sz="4400" dirty="0"/>
              <a:t> to </a:t>
            </a:r>
            <a:r>
              <a:rPr lang="es-ES" sz="4400" dirty="0" err="1"/>
              <a:t>simplify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process</a:t>
            </a:r>
            <a:r>
              <a:rPr lang="es-ES" sz="4400" dirty="0"/>
              <a:t> of </a:t>
            </a:r>
            <a:r>
              <a:rPr lang="es-ES" sz="4400" dirty="0" err="1"/>
              <a:t>building</a:t>
            </a:r>
            <a:r>
              <a:rPr lang="es-ES" sz="4400" dirty="0"/>
              <a:t> </a:t>
            </a:r>
            <a:r>
              <a:rPr lang="es-ES" sz="4400" dirty="0" err="1"/>
              <a:t>declarative</a:t>
            </a:r>
            <a:r>
              <a:rPr lang="es-ES" sz="4400" dirty="0"/>
              <a:t> </a:t>
            </a:r>
            <a:r>
              <a:rPr lang="es-ES" sz="4400" dirty="0" err="1"/>
              <a:t>Xamarin.Forms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interfaces in C#.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fluent</a:t>
            </a:r>
            <a:r>
              <a:rPr lang="es-ES" sz="4400" dirty="0"/>
              <a:t> API </a:t>
            </a:r>
            <a:r>
              <a:rPr lang="es-ES" sz="4400" dirty="0" err="1"/>
              <a:t>provided</a:t>
            </a:r>
            <a:r>
              <a:rPr lang="es-ES" sz="4400" dirty="0"/>
              <a:t> </a:t>
            </a:r>
            <a:r>
              <a:rPr lang="es-ES" sz="4400" dirty="0" err="1"/>
              <a:t>by</a:t>
            </a:r>
            <a:r>
              <a:rPr lang="es-ES" sz="4400" dirty="0"/>
              <a:t> C# </a:t>
            </a:r>
            <a:r>
              <a:rPr lang="es-ES" sz="4400" dirty="0" err="1"/>
              <a:t>markup</a:t>
            </a:r>
            <a:r>
              <a:rPr lang="es-ES" sz="4400" dirty="0"/>
              <a:t> </a:t>
            </a:r>
            <a:r>
              <a:rPr lang="es-ES" sz="4400" dirty="0" err="1"/>
              <a:t>is</a:t>
            </a:r>
            <a:r>
              <a:rPr lang="es-ES" sz="4400" dirty="0"/>
              <a:t> </a:t>
            </a:r>
            <a:r>
              <a:rPr lang="es-ES" sz="4400" dirty="0" err="1"/>
              <a:t>available</a:t>
            </a:r>
            <a:r>
              <a:rPr lang="es-ES" sz="4400" dirty="0"/>
              <a:t> in </a:t>
            </a:r>
            <a:r>
              <a:rPr lang="es-ES" sz="4400" dirty="0" err="1"/>
              <a:t>the</a:t>
            </a:r>
            <a:r>
              <a:rPr lang="es-ES" sz="4400" dirty="0"/>
              <a:t> </a:t>
            </a:r>
            <a:r>
              <a:rPr lang="es-ES" sz="4400" dirty="0" err="1"/>
              <a:t>Xamarin.CommunityToolkit.Markup</a:t>
            </a:r>
            <a:r>
              <a:rPr lang="es-ES" sz="4400" dirty="0"/>
              <a:t> </a:t>
            </a:r>
            <a:r>
              <a:rPr lang="es-ES" sz="4400" dirty="0" err="1"/>
              <a:t>NuGet</a:t>
            </a:r>
            <a:r>
              <a:rPr lang="es-ES" sz="4400" dirty="0"/>
              <a:t> </a:t>
            </a:r>
            <a:r>
              <a:rPr lang="es-ES" sz="4400" dirty="0" err="1"/>
              <a:t>package</a:t>
            </a:r>
            <a:r>
              <a:rPr lang="es-ES" sz="4400" dirty="0"/>
              <a:t>.</a:t>
            </a:r>
          </a:p>
          <a:p>
            <a:br>
              <a:rPr lang="es-ES" dirty="0"/>
            </a:br>
            <a:endParaRPr lang="es-ES" dirty="0">
              <a:effectLst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502CDB8-003C-B444-A253-CE360E0EB760}"/>
              </a:ext>
            </a:extLst>
          </p:cNvPr>
          <p:cNvSpPr/>
          <p:nvPr/>
        </p:nvSpPr>
        <p:spPr>
          <a:xfrm>
            <a:off x="1176451" y="4473365"/>
            <a:ext cx="21634122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Install-Package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Xamarin.CommunityToolkit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1.0.0-pre5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9522577-DBB1-4847-8ABC-3A99BF3074C4}"/>
              </a:ext>
            </a:extLst>
          </p:cNvPr>
          <p:cNvSpPr/>
          <p:nvPr/>
        </p:nvSpPr>
        <p:spPr>
          <a:xfrm>
            <a:off x="1176451" y="8420269"/>
            <a:ext cx="21529672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Install-Package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Xamarin.CommunityToolkit.Markup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Version</a:t>
            </a:r>
            <a:r>
              <a:rPr lang="es-ES" dirty="0">
                <a:solidFill>
                  <a:schemeClr val="bg1"/>
                </a:solidFill>
              </a:rPr>
              <a:t> 1.0.0-pre5</a:t>
            </a:r>
          </a:p>
        </p:txBody>
      </p:sp>
    </p:spTree>
    <p:extLst>
      <p:ext uri="{BB962C8B-B14F-4D97-AF65-F5344CB8AC3E}">
        <p14:creationId xmlns:p14="http://schemas.microsoft.com/office/powerpoint/2010/main" val="32994513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C# Markup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C#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</a:t>
            </a:r>
            <a:r>
              <a:rPr lang="es-ES" dirty="0"/>
              <a:t>-in set of </a:t>
            </a:r>
            <a:r>
              <a:rPr lang="es-ES" dirty="0" err="1"/>
              <a:t>fluent</a:t>
            </a:r>
            <a:r>
              <a:rPr lang="es-ES" dirty="0"/>
              <a:t> </a:t>
            </a:r>
            <a:r>
              <a:rPr lang="es-ES" dirty="0" err="1"/>
              <a:t>helper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and </a:t>
            </a:r>
            <a:r>
              <a:rPr lang="es-ES" dirty="0" err="1"/>
              <a:t>classes</a:t>
            </a:r>
            <a:r>
              <a:rPr lang="es-ES" dirty="0"/>
              <a:t> to </a:t>
            </a:r>
            <a:r>
              <a:rPr lang="es-ES" dirty="0" err="1"/>
              <a:t>simplify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of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declarative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interfaces in C#.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3C656D7-FF64-E24C-A45D-A413E8BAB3F8}"/>
              </a:ext>
            </a:extLst>
          </p:cNvPr>
          <p:cNvSpPr/>
          <p:nvPr/>
        </p:nvSpPr>
        <p:spPr>
          <a:xfrm>
            <a:off x="1176451" y="4858352"/>
            <a:ext cx="22449668" cy="86331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=&gt;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RowDefinitions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Rows.Define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BodyRow.Prompt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, 170 ),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BodyRow.CodeHeader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75  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BodyRow.CodeEntry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, Auto),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, Auto)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ColumnDefinitions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Columns.Define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, 160 ),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BodyCol.FieldValidation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LineBreakMode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LineBreakMode.WordWrap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.Font (15) .Bold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BodyRow.Prompt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ColumnSpan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FillExpandHorizontal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CenterVertical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TextCenterHorizontal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vm.RegistrationPrompt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Text = "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Registration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} .Bold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BodyRow.CodeHeader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} .Italic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BodyRow.CodeHeader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BodyCol.FieldValidation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vm.RegistrationCodeValidationMessage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Placeholder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E.g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123456",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Keyboard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Keyboard.Numeric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Color.AliceBlue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Color.Black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.Font (15)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BodyRow.CodeEntry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ColumnSpan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(44)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vm.RegistrationCode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BindingMode.TwoWay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Text = "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Verify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} .Style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FilledButton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ColumnSpan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FillExpandHorizontal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PageMarginSize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Button.IsVisibleProperty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vm.CanVerifyRegistrationCode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vm.VerifyRegistrationCodeCommand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412710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Xamarin Community Toolkit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168536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Toolkit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collection</a:t>
            </a:r>
            <a:r>
              <a:rPr lang="es-ES" dirty="0"/>
              <a:t> of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mobile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people</a:t>
            </a:r>
            <a:r>
              <a:rPr lang="es-ES" dirty="0"/>
              <a:t> </a:t>
            </a:r>
            <a:r>
              <a:rPr lang="es-ES" dirty="0" err="1"/>
              <a:t>tend</a:t>
            </a:r>
            <a:r>
              <a:rPr lang="es-ES" dirty="0"/>
              <a:t> to </a:t>
            </a:r>
            <a:r>
              <a:rPr lang="es-ES" dirty="0" err="1"/>
              <a:t>replicate</a:t>
            </a:r>
            <a:r>
              <a:rPr lang="es-ES" dirty="0"/>
              <a:t>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apps.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simplifies</a:t>
            </a:r>
            <a:r>
              <a:rPr lang="es-ES" dirty="0"/>
              <a:t> and </a:t>
            </a:r>
            <a:r>
              <a:rPr lang="es-ES" dirty="0" err="1"/>
              <a:t>demonstrates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apps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. </a:t>
            </a:r>
          </a:p>
          <a:p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contains</a:t>
            </a:r>
            <a:r>
              <a:rPr lang="es-ES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Behaviors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Converters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Effects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Views</a:t>
            </a:r>
            <a:endParaRPr lang="es-ES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0A8A6BF5-15FE-2543-9BCE-184ACE579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558" y="2830405"/>
            <a:ext cx="3367127" cy="33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03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What's next?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8251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sz="9600" dirty="0"/>
              <a:t>What's next?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7F2AE4-C722-B448-B320-C261E4AEA0AA}"/>
              </a:ext>
            </a:extLst>
          </p:cNvPr>
          <p:cNvSpPr txBox="1"/>
          <p:nvPr/>
        </p:nvSpPr>
        <p:spPr>
          <a:xfrm>
            <a:off x="13048917" y="3381377"/>
            <a:ext cx="965720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5400" dirty="0" err="1">
                <a:effectLst/>
              </a:rPr>
              <a:t>Popups</a:t>
            </a:r>
            <a:r>
              <a:rPr lang="es-ES" sz="5400" dirty="0">
                <a:effectLst/>
              </a:rPr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5400" dirty="0" err="1">
                <a:effectLst/>
              </a:rPr>
              <a:t>ContentButton</a:t>
            </a:r>
            <a:endParaRPr lang="es-ES" sz="5400" dirty="0"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5400" dirty="0" err="1"/>
              <a:t>Layouts</a:t>
            </a:r>
            <a:r>
              <a:rPr lang="es-ES" sz="5400" dirty="0"/>
              <a:t> </a:t>
            </a:r>
            <a:r>
              <a:rPr lang="es-ES" sz="5400" dirty="0" err="1"/>
              <a:t>like</a:t>
            </a:r>
            <a:r>
              <a:rPr lang="es-ES" sz="5400" dirty="0"/>
              <a:t>: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s-ES" sz="4800" dirty="0" err="1"/>
              <a:t>UniformGrid</a:t>
            </a:r>
            <a:endParaRPr lang="es-ES" sz="4800" dirty="0"/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s-ES" sz="4800" dirty="0" err="1"/>
              <a:t>HexLayout</a:t>
            </a:r>
            <a:endParaRPr lang="es-ES" sz="4800" dirty="0"/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s-ES" sz="4800" dirty="0" err="1"/>
              <a:t>DockLayout</a:t>
            </a:r>
            <a:endParaRPr lang="es-ES" sz="4800" dirty="0"/>
          </a:p>
          <a:p>
            <a:pPr marL="1485843" lvl="1" indent="-571500">
              <a:buFont typeface="Arial" panose="020B0604020202020204" pitchFamily="34" charset="0"/>
              <a:buChar char="•"/>
            </a:pPr>
            <a:endParaRPr lang="es-ES" sz="4800" dirty="0"/>
          </a:p>
          <a:p>
            <a:r>
              <a:rPr lang="es-ES" sz="5400" dirty="0" err="1">
                <a:effectLst/>
              </a:rPr>
              <a:t>An</a:t>
            </a:r>
            <a:r>
              <a:rPr lang="es-ES" sz="5400" dirty="0">
                <a:effectLst/>
              </a:rPr>
              <a:t> </a:t>
            </a:r>
            <a:r>
              <a:rPr lang="es-ES" sz="5400" dirty="0" err="1">
                <a:effectLst/>
              </a:rPr>
              <a:t>much</a:t>
            </a:r>
            <a:r>
              <a:rPr lang="es-ES" sz="5400" dirty="0">
                <a:effectLst/>
              </a:rPr>
              <a:t> more!</a:t>
            </a:r>
          </a:p>
        </p:txBody>
      </p:sp>
      <p:pic>
        <p:nvPicPr>
          <p:cNvPr id="8" name="Imagen 7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51F4DCE5-420C-014F-AF1F-47BD8CC0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51" y="3487696"/>
            <a:ext cx="5281166" cy="8445500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95BA0403-8D46-184D-B822-06BEB565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17" y="3487695"/>
            <a:ext cx="5702300" cy="84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261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8000" dirty="0"/>
              <a:t>Let’s see how to collaborate with the XCT</a:t>
            </a:r>
            <a:endParaRPr lang="es-ES" sz="13000" dirty="0"/>
          </a:p>
        </p:txBody>
      </p:sp>
    </p:spTree>
    <p:extLst>
      <p:ext uri="{BB962C8B-B14F-4D97-AF65-F5344CB8AC3E}">
        <p14:creationId xmlns:p14="http://schemas.microsoft.com/office/powerpoint/2010/main" val="988495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hombre parado enfrente de una pared de ladrillo&#10;&#10;Descripción generada automáticamente">
            <a:extLst>
              <a:ext uri="{FF2B5EF4-FFF2-40B4-BE49-F238E27FC236}">
                <a16:creationId xmlns:a16="http://schemas.microsoft.com/office/drawing/2014/main" id="{9021AACA-A08E-204E-A7D2-8607A6A63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883" y="11868747"/>
            <a:ext cx="4001381" cy="4001381"/>
          </a:xfrm>
          <a:prstGeom prst="rect">
            <a:avLst/>
          </a:prstGeom>
        </p:spPr>
      </p:pic>
      <p:pic>
        <p:nvPicPr>
          <p:cNvPr id="8" name="Imagen 7" descr="Un par de personas sonriendo&#10;&#10;Descripción generada automáticamente">
            <a:extLst>
              <a:ext uri="{FF2B5EF4-FFF2-40B4-BE49-F238E27FC236}">
                <a16:creationId xmlns:a16="http://schemas.microsoft.com/office/drawing/2014/main" id="{05D6BC2F-F831-494B-ACD1-7ED24098B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08" y="12094320"/>
            <a:ext cx="4104030" cy="4104030"/>
          </a:xfrm>
          <a:prstGeom prst="rect">
            <a:avLst/>
          </a:prstGeom>
        </p:spPr>
      </p:pic>
      <p:pic>
        <p:nvPicPr>
          <p:cNvPr id="10" name="Imagen 9" descr="Imagen que contiene persona, interior, foto, hombre&#10;&#10;Descripción generada automáticamente">
            <a:extLst>
              <a:ext uri="{FF2B5EF4-FFF2-40B4-BE49-F238E27FC236}">
                <a16:creationId xmlns:a16="http://schemas.microsoft.com/office/drawing/2014/main" id="{307BC639-86D9-5B43-831A-EA426E13C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36" y="7784357"/>
            <a:ext cx="4160595" cy="4160595"/>
          </a:xfrm>
          <a:prstGeom prst="rect">
            <a:avLst/>
          </a:prstGeom>
        </p:spPr>
      </p:pic>
      <p:pic>
        <p:nvPicPr>
          <p:cNvPr id="12" name="Imagen 11" descr="La cara de un hombre&#10;&#10;Descripción generada automáticamente">
            <a:extLst>
              <a:ext uri="{FF2B5EF4-FFF2-40B4-BE49-F238E27FC236}">
                <a16:creationId xmlns:a16="http://schemas.microsoft.com/office/drawing/2014/main" id="{AC681695-2EEE-D54C-B65D-C9B4BEF4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421" y="4001380"/>
            <a:ext cx="4020995" cy="4020995"/>
          </a:xfrm>
          <a:prstGeom prst="rect">
            <a:avLst/>
          </a:prstGeom>
        </p:spPr>
      </p:pic>
      <p:pic>
        <p:nvPicPr>
          <p:cNvPr id="14" name="Imagen 13" descr="Un hombre con lentes sonriendo&#10;&#10;Descripción generada automáticamente">
            <a:extLst>
              <a:ext uri="{FF2B5EF4-FFF2-40B4-BE49-F238E27FC236}">
                <a16:creationId xmlns:a16="http://schemas.microsoft.com/office/drawing/2014/main" id="{D07669AB-2FCE-1A4D-AD05-F2F982205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54" y="7953951"/>
            <a:ext cx="4104030" cy="4104030"/>
          </a:xfrm>
          <a:prstGeom prst="rect">
            <a:avLst/>
          </a:prstGeom>
        </p:spPr>
      </p:pic>
      <p:pic>
        <p:nvPicPr>
          <p:cNvPr id="16" name="Imagen 15" descr="Imagen que contiene exterior, azul, transporte, coche&#10;&#10;Descripción generada automáticamente">
            <a:extLst>
              <a:ext uri="{FF2B5EF4-FFF2-40B4-BE49-F238E27FC236}">
                <a16:creationId xmlns:a16="http://schemas.microsoft.com/office/drawing/2014/main" id="{F2FD88FD-18FD-2C4C-AB09-B9C7828D8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536" y="4019399"/>
            <a:ext cx="4001381" cy="4001381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85F75208-2085-FF48-BD4E-96EC7166B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80" y="12094742"/>
            <a:ext cx="4013958" cy="4013958"/>
          </a:xfrm>
          <a:prstGeom prst="rect">
            <a:avLst/>
          </a:prstGeom>
        </p:spPr>
      </p:pic>
      <p:pic>
        <p:nvPicPr>
          <p:cNvPr id="20" name="Imagen 19" descr="Una persona sonriendo&#10;&#10;Descripción generada automáticamente">
            <a:extLst>
              <a:ext uri="{FF2B5EF4-FFF2-40B4-BE49-F238E27FC236}">
                <a16:creationId xmlns:a16="http://schemas.microsoft.com/office/drawing/2014/main" id="{E0420B03-F858-DC4C-BCF7-767A4E3409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400" y="7986222"/>
            <a:ext cx="4160597" cy="4160597"/>
          </a:xfrm>
          <a:prstGeom prst="rect">
            <a:avLst/>
          </a:prstGeom>
        </p:spPr>
      </p:pic>
      <p:pic>
        <p:nvPicPr>
          <p:cNvPr id="22" name="Imagen 21" descr="Imagen que contiene persona, hombre, interior, sostener&#10;&#10;Descripción generada automáticamente">
            <a:extLst>
              <a:ext uri="{FF2B5EF4-FFF2-40B4-BE49-F238E27FC236}">
                <a16:creationId xmlns:a16="http://schemas.microsoft.com/office/drawing/2014/main" id="{9BB5E3B8-A6AE-2E4A-8367-96D7BD280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675" y="3960322"/>
            <a:ext cx="4020995" cy="4020995"/>
          </a:xfrm>
          <a:prstGeom prst="rect">
            <a:avLst/>
          </a:prstGeom>
        </p:spPr>
      </p:pic>
      <p:pic>
        <p:nvPicPr>
          <p:cNvPr id="24" name="Imagen 23" descr="Un hombre sonriendo&#10;&#10;Descripción generada automáticamente">
            <a:extLst>
              <a:ext uri="{FF2B5EF4-FFF2-40B4-BE49-F238E27FC236}">
                <a16:creationId xmlns:a16="http://schemas.microsoft.com/office/drawing/2014/main" id="{6500DC0C-9797-6840-A80E-E78893706B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88" y="8008667"/>
            <a:ext cx="4078474" cy="4078474"/>
          </a:xfrm>
          <a:prstGeom prst="rect">
            <a:avLst/>
          </a:prstGeom>
        </p:spPr>
      </p:pic>
      <p:pic>
        <p:nvPicPr>
          <p:cNvPr id="26" name="Imagen 25" descr="Imagen que contiene persona, hombre, parado, calle&#10;&#10;Descripción generada automáticamente">
            <a:extLst>
              <a:ext uri="{FF2B5EF4-FFF2-40B4-BE49-F238E27FC236}">
                <a16:creationId xmlns:a16="http://schemas.microsoft.com/office/drawing/2014/main" id="{4C512800-4BE5-0B47-AA82-275A2729E8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906" y="12035527"/>
            <a:ext cx="3988385" cy="3988385"/>
          </a:xfrm>
          <a:prstGeom prst="rect">
            <a:avLst/>
          </a:prstGeom>
        </p:spPr>
      </p:pic>
      <p:pic>
        <p:nvPicPr>
          <p:cNvPr id="28" name="Imagen 27" descr="Hombre sonriendo con lentes&#10;&#10;Descripción generada automáticamente">
            <a:extLst>
              <a:ext uri="{FF2B5EF4-FFF2-40B4-BE49-F238E27FC236}">
                <a16:creationId xmlns:a16="http://schemas.microsoft.com/office/drawing/2014/main" id="{9AB9DC3F-C453-A346-9A08-A16D64D8BC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06" y="8065831"/>
            <a:ext cx="4001381" cy="4001381"/>
          </a:xfrm>
          <a:prstGeom prst="rect">
            <a:avLst/>
          </a:prstGeom>
        </p:spPr>
      </p:pic>
      <p:pic>
        <p:nvPicPr>
          <p:cNvPr id="30" name="Imagen 29" descr="Una mujer sonriendo&#10;&#10;Descripción generada automáticamente">
            <a:extLst>
              <a:ext uri="{FF2B5EF4-FFF2-40B4-BE49-F238E27FC236}">
                <a16:creationId xmlns:a16="http://schemas.microsoft.com/office/drawing/2014/main" id="{4437B631-2941-1142-B3D5-FF6E91B6BD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910" y="-41059"/>
            <a:ext cx="4001381" cy="4001381"/>
          </a:xfrm>
          <a:prstGeom prst="rect">
            <a:avLst/>
          </a:prstGeom>
        </p:spPr>
      </p:pic>
      <p:pic>
        <p:nvPicPr>
          <p:cNvPr id="32" name="Imagen 31" descr="Imagen que contiene persona, hombre, interior, foto&#10;&#10;Descripción generada automáticamente">
            <a:extLst>
              <a:ext uri="{FF2B5EF4-FFF2-40B4-BE49-F238E27FC236}">
                <a16:creationId xmlns:a16="http://schemas.microsoft.com/office/drawing/2014/main" id="{F3E6AC1C-E987-6C45-A1F0-C66A99DDF3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37" y="4043921"/>
            <a:ext cx="4021910" cy="4021910"/>
          </a:xfrm>
          <a:prstGeom prst="rect">
            <a:avLst/>
          </a:prstGeom>
        </p:spPr>
      </p:pic>
      <p:pic>
        <p:nvPicPr>
          <p:cNvPr id="34" name="Imagen 33" descr="Imagen que contiene ropa, foto, hombre, vistiendo&#10;&#10;Descripción generada automáticamente">
            <a:extLst>
              <a:ext uri="{FF2B5EF4-FFF2-40B4-BE49-F238E27FC236}">
                <a16:creationId xmlns:a16="http://schemas.microsoft.com/office/drawing/2014/main" id="{4552047E-6DB4-5F44-843E-EB67CC84C3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291" y="-33307"/>
            <a:ext cx="4026934" cy="4026934"/>
          </a:xfrm>
          <a:prstGeom prst="rect">
            <a:avLst/>
          </a:prstGeom>
        </p:spPr>
      </p:pic>
      <p:pic>
        <p:nvPicPr>
          <p:cNvPr id="36" name="Imagen 35" descr="El rostro de una persona&#10;&#10;Descripción generada automáticamente">
            <a:extLst>
              <a:ext uri="{FF2B5EF4-FFF2-40B4-BE49-F238E27FC236}">
                <a16:creationId xmlns:a16="http://schemas.microsoft.com/office/drawing/2014/main" id="{D42CEA3B-EA99-9F4C-9583-AC373BC22C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066" y="12064814"/>
            <a:ext cx="4100165" cy="4100165"/>
          </a:xfrm>
          <a:prstGeom prst="rect">
            <a:avLst/>
          </a:prstGeom>
        </p:spPr>
      </p:pic>
      <p:pic>
        <p:nvPicPr>
          <p:cNvPr id="38" name="Imagen 37" descr="Un joven con un traje de color negro&#10;&#10;Descripción generada automáticamente">
            <a:extLst>
              <a:ext uri="{FF2B5EF4-FFF2-40B4-BE49-F238E27FC236}">
                <a16:creationId xmlns:a16="http://schemas.microsoft.com/office/drawing/2014/main" id="{C86A565F-8C53-1446-B882-754068D724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96" y="8089162"/>
            <a:ext cx="4005580" cy="4005580"/>
          </a:xfrm>
          <a:prstGeom prst="rect">
            <a:avLst/>
          </a:prstGeom>
        </p:spPr>
      </p:pic>
      <p:pic>
        <p:nvPicPr>
          <p:cNvPr id="40" name="Imagen 3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09976EA-BCA1-A341-8328-D36265BB5A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455" y="-41059"/>
            <a:ext cx="4042439" cy="4042439"/>
          </a:xfrm>
          <a:prstGeom prst="rect">
            <a:avLst/>
          </a:prstGeom>
        </p:spPr>
      </p:pic>
      <p:pic>
        <p:nvPicPr>
          <p:cNvPr id="42" name="Imagen 41" descr="Un hombre sonriendo&#10;&#10;Descripción generada automáticamente">
            <a:extLst>
              <a:ext uri="{FF2B5EF4-FFF2-40B4-BE49-F238E27FC236}">
                <a16:creationId xmlns:a16="http://schemas.microsoft.com/office/drawing/2014/main" id="{C7907961-2629-434D-8DC4-C7ECC78FA1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07" y="4037342"/>
            <a:ext cx="4104030" cy="4104030"/>
          </a:xfrm>
          <a:prstGeom prst="rect">
            <a:avLst/>
          </a:prstGeom>
        </p:spPr>
      </p:pic>
      <p:pic>
        <p:nvPicPr>
          <p:cNvPr id="44" name="Imagen 43" descr="Imagen que contiene persona, niño, exterior, joven&#10;&#10;Descripción generada automáticamente">
            <a:extLst>
              <a:ext uri="{FF2B5EF4-FFF2-40B4-BE49-F238E27FC236}">
                <a16:creationId xmlns:a16="http://schemas.microsoft.com/office/drawing/2014/main" id="{B61F008A-C090-BE4B-A837-5F35D1E37F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" y="4001380"/>
            <a:ext cx="4042440" cy="4042440"/>
          </a:xfrm>
          <a:prstGeom prst="rect">
            <a:avLst/>
          </a:prstGeom>
        </p:spPr>
      </p:pic>
      <p:pic>
        <p:nvPicPr>
          <p:cNvPr id="46" name="Imagen 45" descr="Imagen que contiene persona, hombre, sostener, foto&#10;&#10;Descripción generada automáticamente">
            <a:extLst>
              <a:ext uri="{FF2B5EF4-FFF2-40B4-BE49-F238E27FC236}">
                <a16:creationId xmlns:a16="http://schemas.microsoft.com/office/drawing/2014/main" id="{B3A13E93-6C02-CE45-8EB1-CF10929FF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545" y="-18099"/>
            <a:ext cx="4021910" cy="4021910"/>
          </a:xfrm>
          <a:prstGeom prst="rect">
            <a:avLst/>
          </a:prstGeom>
        </p:spPr>
      </p:pic>
      <p:pic>
        <p:nvPicPr>
          <p:cNvPr id="48" name="Imagen 47" descr="Una persona sonriendo&#10;&#10;Descripción generada automáticamente">
            <a:extLst>
              <a:ext uri="{FF2B5EF4-FFF2-40B4-BE49-F238E27FC236}">
                <a16:creationId xmlns:a16="http://schemas.microsoft.com/office/drawing/2014/main" id="{43D8C272-5075-F142-A804-DF1B52F681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06" y="-20530"/>
            <a:ext cx="4021910" cy="4021910"/>
          </a:xfrm>
          <a:prstGeom prst="rect">
            <a:avLst/>
          </a:prstGeom>
        </p:spPr>
      </p:pic>
      <p:pic>
        <p:nvPicPr>
          <p:cNvPr id="50" name="Imagen 49" descr="Imagen que contiene foto, sostener, hombre, mujer&#10;&#10;Descripción generada automáticamente">
            <a:extLst>
              <a:ext uri="{FF2B5EF4-FFF2-40B4-BE49-F238E27FC236}">
                <a16:creationId xmlns:a16="http://schemas.microsoft.com/office/drawing/2014/main" id="{7A990689-EC9F-B347-B4D9-7BAF6D88BE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96" y="-2511"/>
            <a:ext cx="4021910" cy="4021910"/>
          </a:xfrm>
          <a:prstGeom prst="rect">
            <a:avLst/>
          </a:prstGeom>
        </p:spPr>
      </p:pic>
      <p:pic>
        <p:nvPicPr>
          <p:cNvPr id="52" name="Imagen 51" descr="Un hombre con una camisa roja&#10;&#10;Descripción generada automáticamente">
            <a:extLst>
              <a:ext uri="{FF2B5EF4-FFF2-40B4-BE49-F238E27FC236}">
                <a16:creationId xmlns:a16="http://schemas.microsoft.com/office/drawing/2014/main" id="{AAE60A7B-72E4-4A48-BAD3-4C55217C7F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11"/>
            <a:ext cx="4021910" cy="4021910"/>
          </a:xfrm>
          <a:prstGeom prst="rect">
            <a:avLst/>
          </a:prstGeom>
        </p:spPr>
      </p:pic>
      <p:pic>
        <p:nvPicPr>
          <p:cNvPr id="57" name="Imagen 56" descr="Imagen que contiene cerca, edificio, exterior, hombre&#10;&#10;Descripción generada automáticamente">
            <a:extLst>
              <a:ext uri="{FF2B5EF4-FFF2-40B4-BE49-F238E27FC236}">
                <a16:creationId xmlns:a16="http://schemas.microsoft.com/office/drawing/2014/main" id="{8D460138-F3AF-CE4B-BAB1-396E9B28A57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862" y="7990648"/>
            <a:ext cx="3908231" cy="390823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49262917-DE86-CD45-86CD-07825117A3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56" y="8037522"/>
            <a:ext cx="4077577" cy="4077577"/>
          </a:xfrm>
          <a:prstGeom prst="rect">
            <a:avLst/>
          </a:prstGeom>
        </p:spPr>
      </p:pic>
      <p:pic>
        <p:nvPicPr>
          <p:cNvPr id="61" name="Imagen 60" descr="Una persona sentado en una silla&#10;&#10;Descripción generada automáticamente">
            <a:extLst>
              <a:ext uri="{FF2B5EF4-FFF2-40B4-BE49-F238E27FC236}">
                <a16:creationId xmlns:a16="http://schemas.microsoft.com/office/drawing/2014/main" id="{A82CA4EE-6D77-EC4A-B090-B744E3B566F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174" y="3903741"/>
            <a:ext cx="4077576" cy="4077576"/>
          </a:xfrm>
          <a:prstGeom prst="rect">
            <a:avLst/>
          </a:prstGeom>
        </p:spPr>
      </p:pic>
      <p:pic>
        <p:nvPicPr>
          <p:cNvPr id="63" name="Imagen 62" descr="Imagen que contiene pasto, persona, hombre, sostener&#10;&#10;Descripción generada automáticamente">
            <a:extLst>
              <a:ext uri="{FF2B5EF4-FFF2-40B4-BE49-F238E27FC236}">
                <a16:creationId xmlns:a16="http://schemas.microsoft.com/office/drawing/2014/main" id="{B1F1CF28-F6CB-234A-866D-5C58C10538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96" y="12079962"/>
            <a:ext cx="3986305" cy="398630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AB0A9257-A16C-5348-BE61-4EBA7C107CFB}"/>
              </a:ext>
            </a:extLst>
          </p:cNvPr>
          <p:cNvSpPr/>
          <p:nvPr/>
        </p:nvSpPr>
        <p:spPr>
          <a:xfrm>
            <a:off x="-19157" y="-41060"/>
            <a:ext cx="24401569" cy="13757059"/>
          </a:xfrm>
          <a:prstGeom prst="rect">
            <a:avLst/>
          </a:prstGeom>
          <a:solidFill>
            <a:srgbClr val="552B67">
              <a:alpha val="75000"/>
            </a:srgbClr>
          </a:solidFill>
          <a:ln w="152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Título 3">
            <a:extLst>
              <a:ext uri="{FF2B5EF4-FFF2-40B4-BE49-F238E27FC236}">
                <a16:creationId xmlns:a16="http://schemas.microsoft.com/office/drawing/2014/main" id="{6F1E122B-E0D7-0644-8AC2-7D07F3DAD7E0}"/>
              </a:ext>
            </a:extLst>
          </p:cNvPr>
          <p:cNvSpPr txBox="1">
            <a:spLocks/>
          </p:cNvSpPr>
          <p:nvPr/>
        </p:nvSpPr>
        <p:spPr>
          <a:xfrm>
            <a:off x="581375" y="4993191"/>
            <a:ext cx="14230750" cy="8363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552B67"/>
                  </a:outerShdw>
                </a:effectLst>
              </a:rPr>
              <a:t>Thanks to the Community!</a:t>
            </a:r>
            <a:endParaRPr lang="es-ES" sz="13000" dirty="0">
              <a:solidFill>
                <a:schemeClr val="bg1"/>
              </a:solidFill>
              <a:effectLst>
                <a:outerShdw blurRad="50800" dist="50800" dir="5400000" algn="ctr" rotWithShape="0">
                  <a:srgbClr val="552B67"/>
                </a:outerShdw>
              </a:effectLst>
            </a:endParaRPr>
          </a:p>
        </p:txBody>
      </p:sp>
      <p:sp>
        <p:nvSpPr>
          <p:cNvPr id="73" name="Título 3">
            <a:extLst>
              <a:ext uri="{FF2B5EF4-FFF2-40B4-BE49-F238E27FC236}">
                <a16:creationId xmlns:a16="http://schemas.microsoft.com/office/drawing/2014/main" id="{9D7127D2-386A-0B4E-8BCC-0F37F4566DBF}"/>
              </a:ext>
            </a:extLst>
          </p:cNvPr>
          <p:cNvSpPr txBox="1">
            <a:spLocks/>
          </p:cNvSpPr>
          <p:nvPr/>
        </p:nvSpPr>
        <p:spPr>
          <a:xfrm>
            <a:off x="20948688" y="22011"/>
            <a:ext cx="3162587" cy="943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552B67"/>
                  </a:outerShdw>
                </a:effectLst>
              </a:rPr>
              <a:t>#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552B67"/>
                  </a:outerShdw>
                </a:effectLst>
              </a:rPr>
              <a:t>monkeyconf</a:t>
            </a:r>
            <a:endParaRPr lang="es-ES" sz="3600" dirty="0">
              <a:solidFill>
                <a:schemeClr val="bg1"/>
              </a:solidFill>
              <a:effectLst>
                <a:outerShdw blurRad="50800" dist="50800" dir="5400000" algn="ctr" rotWithShape="0">
                  <a:srgbClr val="552B67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68517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487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18E75EE-1BF5-DB4C-BAAD-706FAA9D2E67}"/>
              </a:ext>
            </a:extLst>
          </p:cNvPr>
          <p:cNvSpPr txBox="1"/>
          <p:nvPr/>
        </p:nvSpPr>
        <p:spPr>
          <a:xfrm>
            <a:off x="5261317" y="1007246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Behaviors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41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Behaviors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Behaviors</a:t>
            </a:r>
            <a:r>
              <a:rPr lang="es-ES" dirty="0"/>
              <a:t> </a:t>
            </a:r>
            <a:r>
              <a:rPr lang="es-ES" dirty="0" err="1"/>
              <a:t>lets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r>
              <a:rPr lang="es-ES" dirty="0"/>
              <a:t> to </a:t>
            </a:r>
            <a:r>
              <a:rPr lang="es-ES" dirty="0" err="1"/>
              <a:t>user</a:t>
            </a:r>
            <a:r>
              <a:rPr lang="es-ES" dirty="0"/>
              <a:t> interface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to </a:t>
            </a:r>
            <a:r>
              <a:rPr lang="es-ES" dirty="0" err="1"/>
              <a:t>subclass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. </a:t>
            </a:r>
            <a:r>
              <a:rPr lang="es-ES" dirty="0" err="1"/>
              <a:t>Behaviors</a:t>
            </a:r>
            <a:r>
              <a:rPr lang="es-ES" dirty="0"/>
              <a:t> are </a:t>
            </a:r>
            <a:r>
              <a:rPr lang="es-ES" dirty="0" err="1"/>
              <a:t>written</a:t>
            </a:r>
            <a:r>
              <a:rPr lang="es-ES" dirty="0"/>
              <a:t> in </a:t>
            </a:r>
            <a:r>
              <a:rPr lang="es-ES" dirty="0" err="1"/>
              <a:t>code</a:t>
            </a:r>
            <a:r>
              <a:rPr lang="es-ES" dirty="0"/>
              <a:t> and </a:t>
            </a:r>
            <a:r>
              <a:rPr lang="es-ES" dirty="0" err="1"/>
              <a:t>added</a:t>
            </a:r>
            <a:r>
              <a:rPr lang="es-ES" dirty="0"/>
              <a:t> to </a:t>
            </a:r>
            <a:r>
              <a:rPr lang="es-ES" dirty="0" err="1"/>
              <a:t>controls</a:t>
            </a:r>
            <a:r>
              <a:rPr lang="es-ES" dirty="0"/>
              <a:t> in XAML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.</a:t>
            </a:r>
          </a:p>
          <a:p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EmailValidationBehavior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EventToCommandBehavior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NumericValidationBehavior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AnimationBehavior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MaskedBehavior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UriValidationBehavior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RequiredStringValidationBehavior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UserStoppedTypingBehavior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ImpliedOrderGridBehavior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MaxLengthReachedBehavior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CharactersValidationBehavior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56893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Behaviors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807DDE5-39F5-E34A-B57A-B59B3F74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143" y="3152003"/>
            <a:ext cx="5208137" cy="9912260"/>
          </a:xfrm>
          <a:prstGeom prst="rect">
            <a:avLst/>
          </a:prstGeom>
        </p:spPr>
      </p:pic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ED06AE5-039F-1B42-99A3-2E61B2BD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06" y="3152003"/>
            <a:ext cx="5208137" cy="9912260"/>
          </a:xfrm>
          <a:prstGeom prst="rect">
            <a:avLst/>
          </a:prstGeom>
        </p:spPr>
      </p:pic>
      <p:pic>
        <p:nvPicPr>
          <p:cNvPr id="9" name="Imagen 8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1AB10FA-E021-8E41-8BAD-B6455A1EA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69" y="3152003"/>
            <a:ext cx="5208137" cy="9912260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F93B7F3-2EBA-DE4C-9733-FAE365038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32" y="3152003"/>
            <a:ext cx="5208137" cy="99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31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behaviors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114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Converters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03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Converters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Suppose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to define a data </a:t>
            </a:r>
            <a:r>
              <a:rPr lang="es-ES" dirty="0" err="1"/>
              <a:t>binding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property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of </a:t>
            </a:r>
            <a:r>
              <a:rPr lang="es-ES" dirty="0" err="1"/>
              <a:t>type</a:t>
            </a:r>
            <a:r>
              <a:rPr lang="es-ES" dirty="0"/>
              <a:t> </a:t>
            </a:r>
            <a:r>
              <a:rPr lang="es-ES" dirty="0" err="1"/>
              <a:t>int</a:t>
            </a:r>
            <a:r>
              <a:rPr lang="es-ES" dirty="0"/>
              <a:t> 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target </a:t>
            </a:r>
            <a:r>
              <a:rPr lang="es-ES" dirty="0" err="1"/>
              <a:t>property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 </a:t>
            </a:r>
            <a:r>
              <a:rPr lang="es-ES" dirty="0" err="1"/>
              <a:t>bool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data </a:t>
            </a:r>
            <a:r>
              <a:rPr lang="es-ES" dirty="0" err="1"/>
              <a:t>binding</a:t>
            </a:r>
            <a:r>
              <a:rPr lang="es-ES" dirty="0"/>
              <a:t> to produce a false 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to 0, and true </a:t>
            </a:r>
            <a:r>
              <a:rPr lang="es-ES" dirty="0" err="1"/>
              <a:t>otherwise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You</a:t>
            </a:r>
            <a:r>
              <a:rPr lang="es-ES" dirty="0"/>
              <a:t> can do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implements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 </a:t>
            </a:r>
            <a:r>
              <a:rPr lang="es-ES" b="1" dirty="0" err="1"/>
              <a:t>IValueConverter</a:t>
            </a:r>
            <a:r>
              <a:rPr lang="es-ES" dirty="0"/>
              <a:t> 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probably</a:t>
            </a:r>
            <a:r>
              <a:rPr lang="es-ES" dirty="0"/>
              <a:t> </a:t>
            </a:r>
            <a:r>
              <a:rPr lang="es-ES" dirty="0" err="1"/>
              <a:t>know</a:t>
            </a:r>
            <a:r>
              <a:rPr lang="es-ES" dirty="0"/>
              <a:t>, </a:t>
            </a:r>
            <a:r>
              <a:rPr lang="es-ES" b="1" dirty="0" err="1"/>
              <a:t>Converters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XCT, </a:t>
            </a:r>
            <a:r>
              <a:rPr lang="es-ES" dirty="0" err="1"/>
              <a:t>we</a:t>
            </a:r>
            <a:r>
              <a:rPr lang="es-ES" dirty="0"/>
              <a:t> try to </a:t>
            </a:r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Converters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are </a:t>
            </a:r>
            <a:r>
              <a:rPr lang="es-ES" dirty="0" err="1"/>
              <a:t>repeated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app to app to </a:t>
            </a:r>
            <a:r>
              <a:rPr lang="es-ES" dirty="0" err="1"/>
              <a:t>simplify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.</a:t>
            </a:r>
          </a:p>
          <a:p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ByteArrayToImageSourceConverter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DateTimeOffsetConverter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ItemSelectedEventArgsConverter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ItemTappedEventArgsConverter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MultiConverter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1901896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1942</Words>
  <Application>Microsoft Macintosh PowerPoint</Application>
  <PresentationFormat>Personalizado</PresentationFormat>
  <Paragraphs>300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Cascadia Code</vt:lpstr>
      <vt:lpstr>Consolas</vt:lpstr>
      <vt:lpstr>Tema de Office</vt:lpstr>
      <vt:lpstr>Xamarin Community Toolkit</vt:lpstr>
      <vt:lpstr>Presentación de PowerPoint</vt:lpstr>
      <vt:lpstr>Xamarin Community Toolkit</vt:lpstr>
      <vt:lpstr>Behaviors</vt:lpstr>
      <vt:lpstr>Behaviors</vt:lpstr>
      <vt:lpstr>Behaviors</vt:lpstr>
      <vt:lpstr>DEMO: Let's take a look at the behaviors</vt:lpstr>
      <vt:lpstr>Converters</vt:lpstr>
      <vt:lpstr>Converters</vt:lpstr>
      <vt:lpstr>DEMO: Let's take a look at the converters</vt:lpstr>
      <vt:lpstr>Effects</vt:lpstr>
      <vt:lpstr>Effects</vt:lpstr>
      <vt:lpstr>Effects</vt:lpstr>
      <vt:lpstr>DEMO: Let's take a look at the effects</vt:lpstr>
      <vt:lpstr>Views</vt:lpstr>
      <vt:lpstr>AvatarView</vt:lpstr>
      <vt:lpstr>BadgeView</vt:lpstr>
      <vt:lpstr>GravatarImageSource</vt:lpstr>
      <vt:lpstr>Expander</vt:lpstr>
      <vt:lpstr>MediaElement</vt:lpstr>
      <vt:lpstr>RangeSlider</vt:lpstr>
      <vt:lpstr>SnackBar</vt:lpstr>
      <vt:lpstr>StateLayout</vt:lpstr>
      <vt:lpstr>SideMenuView</vt:lpstr>
      <vt:lpstr>Shield</vt:lpstr>
      <vt:lpstr>TabView</vt:lpstr>
      <vt:lpstr>DEMO: Let's take a look at the controls</vt:lpstr>
      <vt:lpstr>¿How to use the XCT?</vt:lpstr>
      <vt:lpstr>C# Markup</vt:lpstr>
      <vt:lpstr>What's next?</vt:lpstr>
      <vt:lpstr>What's next?</vt:lpstr>
      <vt:lpstr>Let’s see how to collaborate with the XCT</vt:lpstr>
      <vt:lpstr>Presentación de PowerPoint</vt:lpstr>
      <vt:lpstr>Questions?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presente y futuro de Xamarin.Forms</dc:title>
  <dc:creator>Javier Suárez Ruiz</dc:creator>
  <cp:lastModifiedBy>Javier Suárez Ruiz</cp:lastModifiedBy>
  <cp:revision>58</cp:revision>
  <dcterms:created xsi:type="dcterms:W3CDTF">2019-11-11T13:09:02Z</dcterms:created>
  <dcterms:modified xsi:type="dcterms:W3CDTF">2020-11-28T19:20:46Z</dcterms:modified>
</cp:coreProperties>
</file>